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2604" y="8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1DECF7-3D37-4DDD-93C7-19BAE33DBEDA}" type="datetimeFigureOut">
              <a:rPr lang="en-US" smtClean="0"/>
              <a:pPr/>
              <a:t>1/17/2017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1D1815-D09F-4724-89AF-A464BC095F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394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Program</a:t>
            </a:r>
            <a:r>
              <a:rPr lang="en-US" baseline="0" dirty="0" smtClean="0"/>
              <a:t> of  national competition –</a:t>
            </a:r>
            <a:r>
              <a:rPr lang="en-US" baseline="0" smtClean="0"/>
              <a:t>aerobic gymnastics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1D1815-D09F-4724-89AF-A464BC095F9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9415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4DB3E-C712-43F0-BBAD-7B229F4C5F57}" type="datetimeFigureOut">
              <a:rPr lang="en-US" smtClean="0"/>
              <a:pPr/>
              <a:t>1/17/2017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B16BA-1646-47DC-95F7-A6F5A6D07F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4DB3E-C712-43F0-BBAD-7B229F4C5F57}" type="datetimeFigureOut">
              <a:rPr lang="en-US" smtClean="0"/>
              <a:pPr/>
              <a:t>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B16BA-1646-47DC-95F7-A6F5A6D07F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4DB3E-C712-43F0-BBAD-7B229F4C5F57}" type="datetimeFigureOut">
              <a:rPr lang="en-US" smtClean="0"/>
              <a:pPr/>
              <a:t>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B16BA-1646-47DC-95F7-A6F5A6D07F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4DB3E-C712-43F0-BBAD-7B229F4C5F57}" type="datetimeFigureOut">
              <a:rPr lang="en-US" smtClean="0"/>
              <a:pPr/>
              <a:t>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B16BA-1646-47DC-95F7-A6F5A6D07F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4DB3E-C712-43F0-BBAD-7B229F4C5F57}" type="datetimeFigureOut">
              <a:rPr lang="en-US" smtClean="0"/>
              <a:pPr/>
              <a:t>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B16BA-1646-47DC-95F7-A6F5A6D07F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4DB3E-C712-43F0-BBAD-7B229F4C5F57}" type="datetimeFigureOut">
              <a:rPr lang="en-US" smtClean="0"/>
              <a:pPr/>
              <a:t>1/17/2017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B16BA-1646-47DC-95F7-A6F5A6D07F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4DB3E-C712-43F0-BBAD-7B229F4C5F57}" type="datetimeFigureOut">
              <a:rPr lang="en-US" smtClean="0"/>
              <a:pPr/>
              <a:t>1/17/2017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B16BA-1646-47DC-95F7-A6F5A6D07F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4DB3E-C712-43F0-BBAD-7B229F4C5F57}" type="datetimeFigureOut">
              <a:rPr lang="en-US" smtClean="0"/>
              <a:pPr/>
              <a:t>1/17/2017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B16BA-1646-47DC-95F7-A6F5A6D07F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4DB3E-C712-43F0-BBAD-7B229F4C5F57}" type="datetimeFigureOut">
              <a:rPr lang="en-US" smtClean="0"/>
              <a:pPr/>
              <a:t>1/17/2017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B16BA-1646-47DC-95F7-A6F5A6D07F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4DB3E-C712-43F0-BBAD-7B229F4C5F57}" type="datetimeFigureOut">
              <a:rPr lang="en-US" smtClean="0"/>
              <a:pPr/>
              <a:t>1/17/2017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B16BA-1646-47DC-95F7-A6F5A6D07F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4DB3E-C712-43F0-BBAD-7B229F4C5F57}" type="datetimeFigureOut">
              <a:rPr lang="en-US" smtClean="0"/>
              <a:pPr/>
              <a:t>1/17/2017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A2B16BA-1646-47DC-95F7-A6F5A6D07F1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6F4DB3E-C712-43F0-BBAD-7B229F4C5F57}" type="datetimeFigureOut">
              <a:rPr lang="en-US" smtClean="0"/>
              <a:pPr/>
              <a:t>1/17/2017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A2B16BA-1646-47DC-95F7-A6F5A6D07F14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1219200"/>
            <a:ext cx="7086600" cy="2286000"/>
          </a:xfrm>
        </p:spPr>
        <p:txBody>
          <a:bodyPr>
            <a:normAutofit/>
          </a:bodyPr>
          <a:lstStyle/>
          <a:p>
            <a:r>
              <a:rPr lang="en-US" sz="6000" dirty="0" smtClean="0"/>
              <a:t>Program of national competition-2017 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505200"/>
            <a:ext cx="4724400" cy="1905000"/>
          </a:xfrm>
        </p:spPr>
        <p:txBody>
          <a:bodyPr>
            <a:normAutofit/>
          </a:bodyPr>
          <a:lstStyle/>
          <a:p>
            <a:r>
              <a:rPr lang="en-US" sz="4800" b="1" i="1" dirty="0" smtClean="0">
                <a:solidFill>
                  <a:srgbClr val="FF0000"/>
                </a:solidFill>
                <a:latin typeface=".VnCourier" pitchFamily="34" charset="0"/>
              </a:rPr>
              <a:t>Aerobic gymnastics</a:t>
            </a:r>
            <a:endParaRPr lang="en-US" sz="4800" b="1" i="1" dirty="0">
              <a:solidFill>
                <a:srgbClr val="FF0000"/>
              </a:solidFill>
              <a:latin typeface=".VnCourier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2115312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Competition space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7x7-IW,IM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10x10 –MP-TRIO-GROUP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4267200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Exceptions-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1 arm push up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1 arm support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1 arm landing</a:t>
            </a:r>
          </a:p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Music length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-1min 15 sec[+-5 sec]</a:t>
            </a:r>
          </a:p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Maximum diff.elements-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Lifts-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1/optional/</a:t>
            </a:r>
          </a:p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Floor elements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-max 5</a:t>
            </a:r>
          </a:p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Maximum push up landing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</a:t>
            </a:r>
          </a:p>
          <a:p>
            <a:pPr algn="ctr"/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Max.split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landing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</a:t>
            </a:r>
          </a:p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Maximum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acrobatics</a:t>
            </a:r>
          </a:p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Max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.1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combination of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diff.elements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048512"/>
          </a:xfrm>
        </p:spPr>
        <p:txBody>
          <a:bodyPr>
            <a:no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Deductions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93920"/>
          </a:xfrm>
        </p:spPr>
        <p:txBody>
          <a:bodyPr>
            <a:normAutofit fontScale="85000" lnSpcReduction="20000"/>
          </a:bodyPr>
          <a:lstStyle/>
          <a:p>
            <a:pPr algn="ctr">
              <a:buFont typeface="Arial" pitchFamily="34" charset="0"/>
              <a:buChar char="•"/>
            </a:pPr>
            <a:endParaRPr lang="en-US" sz="2800" dirty="0" smtClean="0"/>
          </a:p>
          <a:p>
            <a:pPr algn="ctr">
              <a:buFont typeface="Arial" pitchFamily="34" charset="0"/>
              <a:buChar char="•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Missing compulsory elements</a:t>
            </a:r>
          </a:p>
          <a:p>
            <a:pPr algn="ctr">
              <a:buFont typeface="Arial" pitchFamily="34" charset="0"/>
              <a:buChar char="•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Missing Group</a:t>
            </a:r>
          </a:p>
          <a:p>
            <a:pPr algn="ctr">
              <a:buFont typeface="Arial" pitchFamily="34" charset="0"/>
              <a:buChar char="•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Elements values higher than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0.7pt</a:t>
            </a:r>
          </a:p>
          <a:p>
            <a:pPr algn="ctr">
              <a:buFont typeface="Arial" pitchFamily="34" charset="0"/>
              <a:buChar char="•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Repetition of an elements</a:t>
            </a:r>
          </a:p>
          <a:p>
            <a:pPr algn="ctr">
              <a:buFont typeface="Arial" pitchFamily="34" charset="0"/>
              <a:buChar char="•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More that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elements landing to split</a:t>
            </a:r>
          </a:p>
          <a:p>
            <a:pPr algn="ctr">
              <a:buFont typeface="Arial" pitchFamily="34" charset="0"/>
              <a:buChar char="•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More that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elements push up landing</a:t>
            </a:r>
          </a:p>
          <a:p>
            <a:pPr algn="ctr">
              <a:buFont typeface="Arial" pitchFamily="34" charset="0"/>
              <a:buChar char="•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Elements landing to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arm push up</a:t>
            </a:r>
          </a:p>
          <a:p>
            <a:pPr algn="ctr">
              <a:buFont typeface="Arial" pitchFamily="34" charset="0"/>
              <a:buChar char="•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More than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elements</a:t>
            </a:r>
          </a:p>
          <a:p>
            <a:pPr algn="ctr">
              <a:buFont typeface="Arial" pitchFamily="34" charset="0"/>
              <a:buChar char="•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More that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lift</a:t>
            </a:r>
          </a:p>
          <a:p>
            <a:pPr algn="ctr">
              <a:buFont typeface="Arial" pitchFamily="34" charset="0"/>
              <a:buChar char="•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More than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acrobatics</a:t>
            </a:r>
          </a:p>
          <a:p>
            <a:pPr algn="ctr">
              <a:buFont typeface="Arial" pitchFamily="34" charset="0"/>
              <a:buChar char="•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More than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combination of elements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2286000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15-17</a:t>
            </a:r>
            <a:br>
              <a:rPr lang="en-US" sz="3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in the year of competition </a:t>
            </a:r>
            <a:b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 Group 2 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2000-2002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10800000" flipV="1">
            <a:off x="457200" y="3352800"/>
            <a:ext cx="8382000" cy="3352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Categories-IW-IM-MP-TRIO-GROUP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Elements  allowed value</a:t>
            </a:r>
            <a:r>
              <a:rPr lang="az-Latn-AZ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az-Latn-AZ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0.1-0.7/1 elements 0.8 optional/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Compulsory elements-</a:t>
            </a:r>
            <a:r>
              <a:rPr lang="az-Latn-AZ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4/1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 each 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group/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Group </a:t>
            </a:r>
            <a:r>
              <a:rPr lang="en-US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az-Latn-AZ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az-Latn-AZ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helicopter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to split or wenson-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0.6 value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Group </a:t>
            </a:r>
            <a:r>
              <a:rPr lang="en-US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az-Latn-AZ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az-Latn-AZ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straddle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support /max 2/1 turn/-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0.6value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Group </a:t>
            </a:r>
            <a:r>
              <a:rPr lang="en-US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az-Latn-A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z-Latn-AZ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straddle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jump-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0.3 value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Group </a:t>
            </a:r>
            <a:r>
              <a:rPr lang="en-US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az-Latn-AZ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az-Latn-AZ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Illusion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to vertical split /Free illusion to vertical split-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0.7 value</a:t>
            </a:r>
          </a:p>
          <a:p>
            <a:pPr>
              <a:buFont typeface="Arial" pitchFamily="34" charset="0"/>
              <a:buChar char="•"/>
            </a:pPr>
            <a:endParaRPr lang="en-US" sz="2400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2209800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Competition space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10X10-IM-IW-MP-TRIO-GROUP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4191000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Exceptions-</a:t>
            </a:r>
            <a:endParaRPr lang="en-US" sz="28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1 arm landing</a:t>
            </a:r>
          </a:p>
          <a:p>
            <a:pPr algn="ctr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Music length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-1min 20 sec[+-5 sec]</a:t>
            </a:r>
          </a:p>
          <a:p>
            <a:pPr algn="ctr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Maximum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diff.elements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IW-IM/Max 10/-MP-TRIO-GROUP-Max 9</a:t>
            </a:r>
          </a:p>
          <a:p>
            <a:pPr algn="ctr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Lifts-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  <a:p>
            <a:pPr algn="ctr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Floor elements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-max 5</a:t>
            </a:r>
          </a:p>
          <a:p>
            <a:pPr algn="ctr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Maximum push up landing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-3</a:t>
            </a:r>
          </a:p>
          <a:p>
            <a:pPr algn="ctr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Maximum split landing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-3</a:t>
            </a:r>
          </a:p>
          <a:p>
            <a:pPr algn="ctr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Maximum 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acrobatics</a:t>
            </a:r>
          </a:p>
          <a:p>
            <a:pPr algn="ctr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Maximum 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combination of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diff.elements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dirty="0" smtClean="0">
              <a:solidFill>
                <a:srgbClr val="FF0000"/>
              </a:solidFill>
            </a:endParaRPr>
          </a:p>
          <a:p>
            <a:pPr algn="ctr"/>
            <a:endParaRPr lang="en-US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667512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Deductions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638800"/>
          </a:xfrm>
        </p:spPr>
        <p:txBody>
          <a:bodyPr>
            <a:noAutofit/>
          </a:bodyPr>
          <a:lstStyle/>
          <a:p>
            <a:pPr algn="ctr">
              <a:buFont typeface="Arial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Missing compulsory elements</a:t>
            </a:r>
          </a:p>
          <a:p>
            <a:pPr algn="ctr">
              <a:buFont typeface="Arial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Missing Group</a:t>
            </a:r>
          </a:p>
          <a:p>
            <a:pPr algn="ctr">
              <a:buFont typeface="Arial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Elements values higher than </a:t>
            </a:r>
            <a:r>
              <a:rPr lang="en-US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0.8pt</a:t>
            </a:r>
          </a:p>
          <a:p>
            <a:pPr algn="ctr">
              <a:buFont typeface="Arial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Repetition of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elements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Font typeface="Arial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More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</a:t>
            </a:r>
            <a:r>
              <a:rPr lang="az-Latn-A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  <a:r>
              <a:rPr lang="az-Latn-AZ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elements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landing to split</a:t>
            </a:r>
          </a:p>
          <a:p>
            <a:pPr algn="ctr">
              <a:buFont typeface="Arial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More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</a:t>
            </a:r>
            <a:r>
              <a:rPr lang="az-Latn-A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elements push up landing</a:t>
            </a:r>
          </a:p>
          <a:p>
            <a:pPr algn="ctr">
              <a:buFont typeface="Arial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Elements landing to </a:t>
            </a:r>
            <a:r>
              <a:rPr lang="en-US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arm push up</a:t>
            </a:r>
          </a:p>
          <a:p>
            <a:pPr algn="ctr">
              <a:buFont typeface="Arial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More than </a:t>
            </a:r>
            <a:r>
              <a:rPr lang="en-US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elements/IM-IW/</a:t>
            </a:r>
          </a:p>
          <a:p>
            <a:pPr algn="ctr">
              <a:buFont typeface="Arial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More than 9 elements/MP-TRIO- GROUP/</a:t>
            </a:r>
          </a:p>
          <a:p>
            <a:pPr algn="ctr">
              <a:buFont typeface="Arial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More than </a:t>
            </a:r>
            <a:r>
              <a:rPr lang="en-US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lift</a:t>
            </a:r>
          </a:p>
          <a:p>
            <a:pPr algn="ctr">
              <a:buFont typeface="Arial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More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</a:t>
            </a:r>
            <a:r>
              <a:rPr lang="az-Latn-A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elements of value </a:t>
            </a:r>
            <a:r>
              <a:rPr lang="en-US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0.8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pt</a:t>
            </a:r>
          </a:p>
          <a:p>
            <a:pPr algn="ctr">
              <a:buFont typeface="Arial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More than</a:t>
            </a:r>
            <a:r>
              <a:rPr lang="en-US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acrobatics</a:t>
            </a:r>
          </a:p>
          <a:p>
            <a:pPr algn="ctr">
              <a:buFont typeface="Arial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More than</a:t>
            </a:r>
            <a:r>
              <a:rPr lang="en-US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combination of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diff.elements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Font typeface="Arial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Combination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az-Latn-A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ith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compulsory elements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496312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+18</a:t>
            </a:r>
            <a:br>
              <a:rPr lang="en-US" sz="3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in the year of competition </a:t>
            </a:r>
            <a:b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SENIOR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  <a:r>
              <a:rPr lang="az-Latn-AZ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98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657600"/>
            <a:ext cx="8229600" cy="27432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Categories-IW-IM-MP-TRIO-GROUP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Elements  allowed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value</a:t>
            </a:r>
            <a:r>
              <a:rPr lang="az-Latn-A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az-Latn-A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0.3-1.0/0.1-0.2-free </a:t>
            </a:r>
            <a:r>
              <a:rPr lang="en-US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elements/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One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element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from each group-</a:t>
            </a:r>
            <a:r>
              <a:rPr lang="en-US" sz="24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A-B-C-D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658112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Competition space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10x10 – IW,IM,MP,TRIO,GROUP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962400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endParaRPr lang="en-US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Music length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-1min 20 sec[+-5 sec]</a:t>
            </a:r>
          </a:p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Maximum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diff.elements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IM-IW/max.10/-MP-TRIO-GROUP/max.9/</a:t>
            </a:r>
          </a:p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Lifts-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Floor elements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-max 5</a:t>
            </a:r>
          </a:p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Maximum push up landing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-3</a:t>
            </a:r>
          </a:p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Maximum split landing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-3</a:t>
            </a:r>
          </a:p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Maximum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acrobatics</a:t>
            </a:r>
          </a:p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Maximum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combination of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diff.elements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048512"/>
          </a:xfrm>
        </p:spPr>
        <p:txBody>
          <a:bodyPr>
            <a:no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Deductions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34340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Font typeface="Arial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Missing Group</a:t>
            </a:r>
            <a:endParaRPr lang="en-US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Font typeface="Arial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Repetition of an elements</a:t>
            </a:r>
          </a:p>
          <a:p>
            <a:pPr algn="ctr">
              <a:buFont typeface="Arial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More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</a:t>
            </a:r>
            <a:r>
              <a:rPr lang="az-Latn-AZ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elements landing to split</a:t>
            </a:r>
          </a:p>
          <a:p>
            <a:pPr algn="ctr">
              <a:buFont typeface="Arial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More that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elements push up landing</a:t>
            </a:r>
          </a:p>
          <a:p>
            <a:pPr algn="ctr">
              <a:buFont typeface="Arial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More than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elements –IM-IW</a:t>
            </a:r>
          </a:p>
          <a:p>
            <a:pPr algn="ctr">
              <a:buFont typeface="Arial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More than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elements-MP-TRIO-GROUP</a:t>
            </a:r>
          </a:p>
          <a:p>
            <a:pPr algn="ctr">
              <a:buFont typeface="Arial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More than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lift</a:t>
            </a:r>
          </a:p>
          <a:p>
            <a:pPr algn="ctr">
              <a:buFont typeface="Arial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More than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acrobatics</a:t>
            </a:r>
          </a:p>
          <a:p>
            <a:pPr algn="ctr">
              <a:buFont typeface="Arial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More than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combination of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diff.elements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2875363"/>
              </p:ext>
            </p:extLst>
          </p:nvPr>
        </p:nvGraphicFramePr>
        <p:xfrm>
          <a:off x="-3352800" y="2"/>
          <a:ext cx="15849600" cy="222286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600"/>
                <a:gridCol w="3429000"/>
                <a:gridCol w="3185160"/>
                <a:gridCol w="3169920"/>
                <a:gridCol w="3169920"/>
              </a:tblGrid>
              <a:tr h="979714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Age</a:t>
                      </a:r>
                      <a:endParaRPr 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/>
                        <a:t>Categories</a:t>
                      </a:r>
                      <a:endParaRPr 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Compulsory</a:t>
                      </a:r>
                      <a:r>
                        <a:rPr lang="en-US" sz="2800" baseline="0" dirty="0" smtClean="0"/>
                        <a:t> elements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Elements</a:t>
                      </a:r>
                      <a:r>
                        <a:rPr lang="en-US" sz="2800" baseline="0" dirty="0" smtClean="0"/>
                        <a:t> allowed  value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Deductions</a:t>
                      </a:r>
                      <a:endParaRPr lang="en-US" sz="3600" dirty="0"/>
                    </a:p>
                  </a:txBody>
                  <a:tcPr/>
                </a:tc>
              </a:tr>
              <a:tr h="168728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7-8</a:t>
                      </a:r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the year of competition  </a:t>
                      </a:r>
                      <a:r>
                        <a:rPr lang="en-US" sz="2000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National Development     </a:t>
                      </a:r>
                      <a:endParaRPr lang="en-US" sz="2000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IW-IM-MP-TRIO-GROUP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Group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-push up </a:t>
                      </a:r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Group </a:t>
                      </a:r>
                      <a:r>
                        <a:rPr lang="en-US" sz="2000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-straddle support </a:t>
                      </a:r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Group</a:t>
                      </a:r>
                      <a:r>
                        <a:rPr lang="en-US" sz="2000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 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–air turn 1/1 turn</a:t>
                      </a:r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Group </a:t>
                      </a:r>
                      <a:r>
                        <a:rPr lang="en-US" sz="2000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-vertical split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From  </a:t>
                      </a:r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 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point</a:t>
                      </a:r>
                    </a:p>
                    <a:p>
                      <a:pPr algn="ctr"/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One element 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0.5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-optional</a:t>
                      </a:r>
                    </a:p>
                    <a:p>
                      <a:pPr algn="ctr"/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Max-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elements</a:t>
                      </a:r>
                    </a:p>
                    <a:p>
                      <a:pPr algn="ctr"/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More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than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6 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elements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Missing compulsory elements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Missing Group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Elements values higher than 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0.5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pt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Repetition of an elements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More that 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el.landing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 split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0885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9-11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the year of competition</a:t>
                      </a:r>
                      <a:endParaRPr lang="en-US" sz="20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200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National</a:t>
                      </a:r>
                      <a:r>
                        <a:rPr lang="en-US" sz="2000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Development</a:t>
                      </a:r>
                      <a:endParaRPr lang="en-US" sz="2000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IW-IM-MP-TRIO-GROUP</a:t>
                      </a:r>
                    </a:p>
                    <a:p>
                      <a:pPr algn="r"/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Group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-push up 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Group </a:t>
                      </a:r>
                      <a:r>
                        <a:rPr lang="en-US" sz="2000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-straddle support 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Group </a:t>
                      </a:r>
                      <a:r>
                        <a:rPr lang="en-US" sz="2000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–air turn 1/1 turn 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Group </a:t>
                      </a:r>
                      <a:r>
                        <a:rPr lang="en-US" sz="2000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D-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vertical</a:t>
                      </a:r>
                      <a:r>
                        <a:rPr lang="en-US" sz="2000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split</a:t>
                      </a:r>
                      <a:endParaRPr lang="en-US" sz="20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From  </a:t>
                      </a:r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point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One element 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0.5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-optional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Max-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elements</a:t>
                      </a:r>
                      <a:endParaRPr lang="en-US" sz="20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More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than 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elements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Missing compulsory elements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Missing Group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Elements values higher than 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0.5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pt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Repetition of an elements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More that 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el.landing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 split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07333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12-14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the year of competition</a:t>
                      </a:r>
                      <a:endParaRPr lang="en-US" sz="20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200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Age</a:t>
                      </a:r>
                      <a:r>
                        <a:rPr lang="en-US" sz="2000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Group 1</a:t>
                      </a:r>
                      <a:endParaRPr lang="en-US" sz="2000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IW-IM-MP-TRIO-GROUP</a:t>
                      </a:r>
                    </a:p>
                    <a:p>
                      <a:pPr algn="ctr"/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Group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-helicopter to push up </a:t>
                      </a:r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Group </a:t>
                      </a:r>
                      <a:r>
                        <a:rPr lang="en-US" sz="2000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-straddle support /max.1/1 turn/ </a:t>
                      </a:r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Group </a:t>
                      </a:r>
                      <a:r>
                        <a:rPr lang="en-US" sz="2000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–tuck jump 1/1 turn</a:t>
                      </a:r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Group </a:t>
                      </a:r>
                      <a:r>
                        <a:rPr lang="en-US" sz="2000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-1/1 turn to vertical split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From  </a:t>
                      </a:r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 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0.6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point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One elements 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0.7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-optional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Max-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elements</a:t>
                      </a:r>
                      <a:endParaRPr lang="en-US" sz="20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More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than 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elements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Missing compulsory elements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Missing Group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Elements values higher than 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0.7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pt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Repetition of an elements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More that 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el.landing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 split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More that 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el.landing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 push up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More that 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floor  elements</a:t>
                      </a:r>
                      <a:endParaRPr lang="en-US" sz="20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4086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15-17</a:t>
                      </a:r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the year of competition</a:t>
                      </a:r>
                      <a:endParaRPr lang="en-US" sz="20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Age</a:t>
                      </a:r>
                      <a:r>
                        <a:rPr lang="en-US" sz="2000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Group 2</a:t>
                      </a:r>
                      <a:endParaRPr lang="en-US" sz="2000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IW-IM-MP-TRIO-GROUP</a:t>
                      </a:r>
                    </a:p>
                    <a:p>
                      <a:pPr algn="ctr"/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Group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-helicopter to split  or </a:t>
                      </a:r>
                      <a:r>
                        <a:rPr lang="en-US" sz="20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Wenson</a:t>
                      </a:r>
                      <a:endParaRPr lang="en-US" sz="20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Group </a:t>
                      </a:r>
                      <a:r>
                        <a:rPr lang="en-US" sz="2000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-straddle support /max/2/1 turn/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Group </a:t>
                      </a:r>
                      <a:r>
                        <a:rPr lang="en-US" sz="2000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–straddle jump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Group </a:t>
                      </a:r>
                      <a:r>
                        <a:rPr lang="en-US" sz="2000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-Illusion to vertical split/Free illusion to vertical split</a:t>
                      </a:r>
                      <a:endParaRPr lang="en-US" sz="20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From  </a:t>
                      </a:r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0.7 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one  element 0.8 point  optional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</a:p>
                    <a:p>
                      <a:pPr algn="ctr"/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Max-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for IW –IM-elements</a:t>
                      </a:r>
                    </a:p>
                    <a:p>
                      <a:pPr algn="ctr"/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Max 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-9 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 MP-TRIO-GROUP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More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than 10 elements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Missing compulsory elements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Missing Group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Elements values higher than 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0.8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pt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Repetition of an elements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More that 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el.landing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 split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More that 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floor  elements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More than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 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elements of value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0.8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pt</a:t>
                      </a:r>
                      <a:endParaRPr lang="en-US" sz="20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20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6380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+18</a:t>
                      </a:r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the year of competition</a:t>
                      </a:r>
                      <a:endParaRPr lang="en-US" sz="20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200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Senior</a:t>
                      </a:r>
                      <a:endParaRPr lang="en-US" sz="2000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IW-IM-MP-TRIO-GROUP</a:t>
                      </a:r>
                    </a:p>
                    <a:p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One elements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from each group-</a:t>
                      </a:r>
                      <a:r>
                        <a:rPr lang="en-US" sz="2000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A-B-C-D</a:t>
                      </a:r>
                      <a:endParaRPr lang="en-US" sz="2000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From  </a:t>
                      </a:r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 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</a:t>
                      </a:r>
                      <a:endParaRPr lang="en-US" sz="2000" dirty="0" smtClean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elements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value 0.1 and 0.2 –free elements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</a:p>
                    <a:p>
                      <a:pPr algn="ctr"/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Max-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elements</a:t>
                      </a:r>
                    </a:p>
                    <a:p>
                      <a:pPr algn="ctr"/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 IM-IW</a:t>
                      </a:r>
                    </a:p>
                    <a:p>
                      <a:pPr algn="ctr"/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Max-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elements for MP-TRIO-GROUP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More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than 10 elements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en-US" sz="20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en-US" sz="20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en-US" sz="20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buFont typeface="Arial" pitchFamily="34" charset="0"/>
                        <a:buNone/>
                      </a:pPr>
                      <a:endParaRPr lang="en-US" sz="20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Missing Group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endParaRPr lang="en-US" sz="20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Repetition of an elements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More that 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el.landing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 split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More that 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el.landing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 push up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More that 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floor  elements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endParaRPr lang="en-US" sz="20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20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20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97971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3200400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7-8</a:t>
            </a:r>
            <a:br>
              <a:rPr lang="en-US" sz="3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in the year of competition  National Development </a:t>
            </a:r>
            <a:b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2009-2010    </a:t>
            </a:r>
            <a:r>
              <a:rPr lang="en-US" sz="5400" dirty="0" smtClean="0"/>
              <a:t/>
            </a:r>
            <a:br>
              <a:rPr lang="en-US" sz="5400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733800" y="3352800"/>
            <a:ext cx="16764000" cy="3962400"/>
          </a:xfrm>
        </p:spPr>
        <p:txBody>
          <a:bodyPr>
            <a:normAutofit/>
          </a:bodyPr>
          <a:lstStyle/>
          <a:p>
            <a:pPr algn="ctr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Categories - IW-IM-MP-TRIO-GROUP</a:t>
            </a:r>
          </a:p>
          <a:p>
            <a:pPr algn="ctr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Elements allowed value-</a:t>
            </a:r>
            <a:r>
              <a:rPr lang="en-US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0.1-0.4/1elements 0.5/optional/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Font typeface="Arial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Compulsory  elements-4/</a:t>
            </a:r>
            <a:r>
              <a:rPr lang="en-US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from each group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</a:p>
          <a:p>
            <a:pPr algn="ctr">
              <a:buFont typeface="Arial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Group </a:t>
            </a:r>
            <a:r>
              <a:rPr lang="en-US" sz="20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-push up -</a:t>
            </a:r>
            <a:r>
              <a:rPr lang="en-US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0.1 value</a:t>
            </a:r>
          </a:p>
          <a:p>
            <a:pPr algn="ctr">
              <a:buFont typeface="Arial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Group </a:t>
            </a:r>
            <a:r>
              <a:rPr lang="en-US" sz="20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-straddle support -</a:t>
            </a:r>
            <a:r>
              <a:rPr lang="en-US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0.2 value</a:t>
            </a:r>
          </a:p>
          <a:p>
            <a:pPr algn="ctr">
              <a:buFont typeface="Arial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Group </a:t>
            </a:r>
            <a:r>
              <a:rPr lang="en-US" sz="20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–air turn 1/1 turn-</a:t>
            </a:r>
            <a:r>
              <a:rPr lang="en-US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0.3 value</a:t>
            </a:r>
          </a:p>
          <a:p>
            <a:pPr algn="ctr">
              <a:buFont typeface="Arial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Group </a:t>
            </a:r>
            <a:r>
              <a:rPr lang="en-US" sz="20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-vertical split-</a:t>
            </a:r>
            <a:r>
              <a:rPr lang="en-US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0.1 value </a:t>
            </a:r>
          </a:p>
          <a:p>
            <a:pPr algn="ctr">
              <a:buFont typeface="Arial" pitchFamily="34" charset="0"/>
              <a:buChar char="•"/>
            </a:pPr>
            <a:endParaRPr lang="en-US" sz="2400" b="1" dirty="0" smtClean="0">
              <a:solidFill>
                <a:srgbClr val="FF0000"/>
              </a:solidFill>
            </a:endParaRPr>
          </a:p>
          <a:p>
            <a:pPr algn="ctr">
              <a:buFont typeface="Arial" pitchFamily="34" charset="0"/>
              <a:buChar char="•"/>
            </a:pPr>
            <a:endParaRPr lang="en-US" sz="2400" dirty="0" smtClean="0">
              <a:solidFill>
                <a:srgbClr val="FF0000"/>
              </a:solidFill>
            </a:endParaRPr>
          </a:p>
          <a:p>
            <a:pPr algn="ctr">
              <a:buFont typeface="Arial" pitchFamily="34" charset="0"/>
              <a:buChar char="•"/>
            </a:pPr>
            <a:endParaRPr lang="en-US" sz="2400" dirty="0" smtClean="0">
              <a:solidFill>
                <a:srgbClr val="FF0000"/>
              </a:solidFill>
            </a:endParaRPr>
          </a:p>
          <a:p>
            <a:pPr algn="ctr">
              <a:buFont typeface="Arial" pitchFamily="34" charset="0"/>
              <a:buChar char="•"/>
            </a:pPr>
            <a:endParaRPr lang="en-US" sz="2400" dirty="0" smtClean="0">
              <a:solidFill>
                <a:srgbClr val="FF0000"/>
              </a:solidFill>
            </a:endParaRPr>
          </a:p>
          <a:p>
            <a:pPr algn="ctr"/>
            <a:endParaRPr lang="en-US" sz="2400" dirty="0" smtClean="0"/>
          </a:p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2209800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Competition space-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7x7-IM,IW,MP,TRIO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10x10 GROUP</a:t>
            </a:r>
            <a:endParaRPr lang="en-US" sz="3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6542"/>
            <a:ext cx="8153400" cy="4572000"/>
          </a:xfrm>
        </p:spPr>
        <p:txBody>
          <a:bodyPr>
            <a:normAutofit fontScale="40000" lnSpcReduction="20000"/>
          </a:bodyPr>
          <a:lstStyle/>
          <a:p>
            <a:pPr algn="ctr">
              <a:buNone/>
            </a:pPr>
            <a:endParaRPr lang="en-US" sz="2800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en-US" sz="2800" dirty="0" smtClean="0">
              <a:solidFill>
                <a:srgbClr val="FF0000"/>
              </a:solidFill>
            </a:endParaRPr>
          </a:p>
          <a:p>
            <a:pPr algn="ctr"/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Exceptions-</a:t>
            </a:r>
          </a:p>
          <a:p>
            <a:pPr algn="ctr"/>
            <a:r>
              <a:rPr lang="en-US" sz="6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1 arm push up</a:t>
            </a:r>
          </a:p>
          <a:p>
            <a:pPr algn="ctr"/>
            <a:r>
              <a:rPr lang="en-US" sz="6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1 arm support</a:t>
            </a:r>
          </a:p>
          <a:p>
            <a:pPr algn="ctr"/>
            <a:r>
              <a:rPr lang="en-US" sz="6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 1 arm landing</a:t>
            </a:r>
          </a:p>
          <a:p>
            <a:pPr algn="ctr"/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Music length</a:t>
            </a:r>
            <a:r>
              <a:rPr lang="en-US" sz="6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 min 15 sec[+/-5 sec]</a:t>
            </a:r>
          </a:p>
          <a:p>
            <a:pPr algn="ctr"/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Maximum diff.elemens-</a:t>
            </a:r>
            <a:r>
              <a:rPr lang="en-US" sz="6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  <a:p>
            <a:pPr algn="ctr"/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Lifts-</a:t>
            </a:r>
            <a:r>
              <a:rPr lang="en-US" sz="6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  <a:p>
            <a:pPr algn="ctr"/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Floor  elements-</a:t>
            </a:r>
            <a:r>
              <a:rPr lang="en-US" sz="6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 4</a:t>
            </a:r>
          </a:p>
          <a:p>
            <a:pPr algn="ctr"/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Max </a:t>
            </a:r>
            <a:r>
              <a:rPr lang="en-US" sz="6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jump landing to split</a:t>
            </a:r>
          </a:p>
          <a:p>
            <a:pPr algn="ctr"/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Maximum</a:t>
            </a:r>
            <a:r>
              <a:rPr lang="en-US" sz="6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 </a:t>
            </a: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acrobatics</a:t>
            </a:r>
          </a:p>
          <a:p>
            <a:pPr algn="ctr"/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No combination</a:t>
            </a:r>
          </a:p>
          <a:p>
            <a:endParaRPr lang="en-US" dirty="0" smtClean="0">
              <a:solidFill>
                <a:srgbClr val="C00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Deductions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Font typeface="Arial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More than </a:t>
            </a: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elements</a:t>
            </a:r>
          </a:p>
          <a:p>
            <a:pPr algn="ctr">
              <a:buFont typeface="Arial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Missing compulsory elements</a:t>
            </a:r>
          </a:p>
          <a:p>
            <a:pPr algn="ctr">
              <a:buFont typeface="Arial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Missing Group</a:t>
            </a:r>
          </a:p>
          <a:p>
            <a:pPr algn="ctr">
              <a:buFont typeface="Arial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Elements values higher than </a:t>
            </a: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0.5pt</a:t>
            </a:r>
          </a:p>
          <a:p>
            <a:pPr algn="ctr">
              <a:buFont typeface="Arial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Repetition of an elements</a:t>
            </a:r>
          </a:p>
          <a:p>
            <a:pPr algn="ctr">
              <a:buFont typeface="Arial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More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tha</a:t>
            </a:r>
            <a:r>
              <a:rPr lang="az-Latn-A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element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landing to split</a:t>
            </a:r>
          </a:p>
          <a:p>
            <a:pPr algn="ctr">
              <a:buFont typeface="Arial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Elements landing to push up</a:t>
            </a:r>
            <a:r>
              <a:rPr lang="en-US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/1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arm push up</a:t>
            </a:r>
          </a:p>
          <a:p>
            <a:pPr algn="ctr">
              <a:buFont typeface="Arial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More than </a:t>
            </a:r>
            <a:r>
              <a:rPr lang="en-US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acrobatics</a:t>
            </a:r>
          </a:p>
          <a:p>
            <a:pPr algn="ctr">
              <a:buFont typeface="Arial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No combination</a:t>
            </a:r>
          </a:p>
          <a:p>
            <a:pPr algn="ctr">
              <a:buFont typeface="Arial" pitchFamily="34" charset="0"/>
              <a:buChar char="•"/>
            </a:pPr>
            <a:endParaRPr lang="en-US" sz="28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2743200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9-11</a:t>
            </a:r>
            <a:br>
              <a:rPr lang="en-US" sz="3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in the year of competition  National Development   </a:t>
            </a:r>
            <a:b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2006-2008  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124200"/>
            <a:ext cx="8229600" cy="3200400"/>
          </a:xfrm>
        </p:spPr>
        <p:txBody>
          <a:bodyPr>
            <a:normAutofit fontScale="92500"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Categories-IW-IM-MP-TRIO-GROUP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Elements allowed value-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0.1-0.4/one element 0.5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optional/</a:t>
            </a:r>
            <a:endParaRPr lang="az-Latn-AZ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Compulsory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elements-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4/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 each group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Group </a:t>
            </a:r>
            <a:r>
              <a:rPr lang="en-US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-push up -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0.1 value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Group </a:t>
            </a:r>
            <a:r>
              <a:rPr lang="en-US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-straddle support -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0.2 value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Group </a:t>
            </a:r>
            <a:r>
              <a:rPr lang="en-US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–air turn 1/1 turn-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0.3 value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Group </a:t>
            </a:r>
            <a:r>
              <a:rPr lang="en-US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-vertical split-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0.1 value</a:t>
            </a:r>
          </a:p>
          <a:p>
            <a:endParaRPr lang="en-US" sz="2800" dirty="0" smtClean="0"/>
          </a:p>
          <a:p>
            <a:endParaRPr lang="en-US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734312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Competition space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7x7-IW,IM,MP,TRIO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-10x10 -GROUP</a:t>
            </a:r>
            <a:endParaRPr lang="en-US" sz="3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4343400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Exceptions-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1 arm push up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1 arm support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1 arm landing</a:t>
            </a:r>
          </a:p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Music length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-1min 15 sec[+-5 sec]</a:t>
            </a:r>
          </a:p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Maximum diff.elements-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Lifts-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Floor elements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-max 4</a:t>
            </a:r>
          </a:p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Maximum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acrobatics</a:t>
            </a:r>
          </a:p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Max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landing to split</a:t>
            </a:r>
          </a:p>
          <a:p>
            <a:pPr algn="ctr"/>
            <a:endParaRPr lang="en-US" dirty="0" smtClean="0">
              <a:solidFill>
                <a:srgbClr val="FF0000"/>
              </a:solidFill>
            </a:endParaRP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72312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Deductions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Font typeface="Arial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More than </a:t>
            </a: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elements</a:t>
            </a:r>
          </a:p>
          <a:p>
            <a:pPr algn="ctr">
              <a:buFont typeface="Arial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Missing compulsory elements</a:t>
            </a:r>
          </a:p>
          <a:p>
            <a:pPr algn="ctr">
              <a:buFont typeface="Arial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Missing Group</a:t>
            </a:r>
          </a:p>
          <a:p>
            <a:pPr algn="ctr">
              <a:buFont typeface="Arial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Elements values higher than </a:t>
            </a: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0.5pt</a:t>
            </a:r>
          </a:p>
          <a:p>
            <a:pPr algn="ctr">
              <a:buFont typeface="Arial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Repetition of an elements</a:t>
            </a:r>
          </a:p>
          <a:p>
            <a:pPr algn="ctr">
              <a:buFont typeface="Arial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More that</a:t>
            </a:r>
            <a:r>
              <a:rPr lang="en-US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elements landing to split</a:t>
            </a:r>
          </a:p>
          <a:p>
            <a:pPr algn="ctr">
              <a:buFont typeface="Arial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Elements landing to push up</a:t>
            </a:r>
            <a:r>
              <a:rPr lang="en-US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/1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arm push up</a:t>
            </a:r>
          </a:p>
          <a:p>
            <a:pPr algn="ctr">
              <a:buFont typeface="Arial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More than </a:t>
            </a:r>
            <a:r>
              <a:rPr lang="en-US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acrobatics</a:t>
            </a:r>
          </a:p>
          <a:p>
            <a:pPr algn="ctr">
              <a:buFont typeface="Arial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No combination</a:t>
            </a:r>
          </a:p>
          <a:p>
            <a:endParaRPr lang="en-US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95400"/>
            <a:ext cx="8229600" cy="2362200"/>
          </a:xfrm>
        </p:spPr>
        <p:txBody>
          <a:bodyPr>
            <a:normAutofit fontScale="90000"/>
          </a:bodyPr>
          <a:lstStyle/>
          <a:p>
            <a:pPr algn="ctr">
              <a:spcBef>
                <a:spcPts val="0"/>
              </a:spcBef>
              <a:defRPr/>
            </a:pPr>
            <a:r>
              <a:rPr lang="en-US" sz="4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12-14</a:t>
            </a:r>
            <a:br>
              <a:rPr lang="en-US" sz="4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in the year of competition</a:t>
            </a:r>
            <a:b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 Group 1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2003-2005</a:t>
            </a:r>
            <a:r>
              <a:rPr lang="en-US" sz="6600" dirty="0" smtClean="0"/>
              <a:t/>
            </a:r>
            <a:br>
              <a:rPr lang="en-US" sz="6600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76600"/>
            <a:ext cx="8229600" cy="3048000"/>
          </a:xfrm>
        </p:spPr>
        <p:txBody>
          <a:bodyPr>
            <a:normAutofit fontScale="77500" lnSpcReduction="20000"/>
          </a:bodyPr>
          <a:lstStyle/>
          <a:p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Categories-IW-IM-MP-TRIO-GROUP</a:t>
            </a:r>
          </a:p>
          <a:p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Elements  allowed value-</a:t>
            </a:r>
            <a:r>
              <a:rPr lang="en-US" sz="31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0.1-0.6/one element 0.7 optional/</a:t>
            </a:r>
            <a:endParaRPr lang="en-US" sz="3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Compulsory  elements-</a:t>
            </a:r>
            <a:r>
              <a:rPr lang="en-US" sz="31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4/</a:t>
            </a:r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31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from each group/</a:t>
            </a:r>
          </a:p>
          <a:p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Group </a:t>
            </a:r>
            <a:r>
              <a:rPr lang="en-US" sz="31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-helicopter to  push up-</a:t>
            </a:r>
            <a:r>
              <a:rPr lang="en-US" sz="31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0.4 value</a:t>
            </a:r>
          </a:p>
          <a:p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Group </a:t>
            </a:r>
            <a:r>
              <a:rPr lang="en-US" sz="31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-straddle support –max 1/1 turn-</a:t>
            </a:r>
            <a:r>
              <a:rPr lang="en-US" sz="31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0.4value</a:t>
            </a:r>
          </a:p>
          <a:p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Group </a:t>
            </a:r>
            <a:r>
              <a:rPr lang="en-US" sz="31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 –1/1 turn tuck jump-</a:t>
            </a:r>
            <a:r>
              <a:rPr lang="en-US" sz="31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0.4 value</a:t>
            </a:r>
          </a:p>
          <a:p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Group </a:t>
            </a:r>
            <a:r>
              <a:rPr lang="en-US" sz="31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-1/1 turn to vertical split-</a:t>
            </a:r>
            <a:r>
              <a:rPr lang="en-US" sz="31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0.3 value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519</TotalTime>
  <Words>1034</Words>
  <Application>Microsoft Office PowerPoint</Application>
  <PresentationFormat>Экран (4:3)</PresentationFormat>
  <Paragraphs>258</Paragraphs>
  <Slides>17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.VnCourier</vt:lpstr>
      <vt:lpstr>Arial</vt:lpstr>
      <vt:lpstr>Calibri</vt:lpstr>
      <vt:lpstr>Constantia</vt:lpstr>
      <vt:lpstr>Wingdings 2</vt:lpstr>
      <vt:lpstr>Flow</vt:lpstr>
      <vt:lpstr>Program of national competition-2017 </vt:lpstr>
      <vt:lpstr>Презентация PowerPoint</vt:lpstr>
      <vt:lpstr>7-8 in the year of competition  National Development  2009-2010     </vt:lpstr>
      <vt:lpstr>Competition space- 7x7-IM,IW,MP,TRIO  10x10 GROUP</vt:lpstr>
      <vt:lpstr>Deductions</vt:lpstr>
      <vt:lpstr>9-11 in the year of competition  National Development    2006-2008  </vt:lpstr>
      <vt:lpstr>Competition space 7x7-IW,IM,MP,TRIO  -10x10 -GROUP</vt:lpstr>
      <vt:lpstr>Deductions</vt:lpstr>
      <vt:lpstr>12-14  in the year of competition Age Group 1  2003-2005 </vt:lpstr>
      <vt:lpstr>Competition space 7x7-IW,IM  10x10 –MP-TRIO-GROUP</vt:lpstr>
      <vt:lpstr>Deductions</vt:lpstr>
      <vt:lpstr>15-17 in the year of competition  Age Group 2   2000-2002</vt:lpstr>
      <vt:lpstr>Competition space 10X10-IM-IW-MP-TRIO-GROUP  </vt:lpstr>
      <vt:lpstr>Deductions</vt:lpstr>
      <vt:lpstr>+18 in the year of competition  SENIOR 1998</vt:lpstr>
      <vt:lpstr>Competition space  10x10 – IW,IM,MP,TRIO,GROUP</vt:lpstr>
      <vt:lpstr>Deductions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 of national competition-2016</dc:title>
  <dc:creator>USER</dc:creator>
  <cp:lastModifiedBy>Faraj</cp:lastModifiedBy>
  <cp:revision>78</cp:revision>
  <dcterms:created xsi:type="dcterms:W3CDTF">2016-02-14T09:36:26Z</dcterms:created>
  <dcterms:modified xsi:type="dcterms:W3CDTF">2017-01-17T07:58:05Z</dcterms:modified>
</cp:coreProperties>
</file>